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313" r:id="rId2"/>
    <p:sldId id="315" r:id="rId3"/>
    <p:sldId id="266" r:id="rId4"/>
    <p:sldId id="259" r:id="rId5"/>
    <p:sldId id="260" r:id="rId6"/>
    <p:sldId id="322" r:id="rId7"/>
    <p:sldId id="261" r:id="rId8"/>
    <p:sldId id="262" r:id="rId9"/>
    <p:sldId id="263" r:id="rId10"/>
    <p:sldId id="264" r:id="rId11"/>
    <p:sldId id="317" r:id="rId12"/>
    <p:sldId id="314" r:id="rId13"/>
    <p:sldId id="326" r:id="rId14"/>
    <p:sldId id="320" r:id="rId15"/>
    <p:sldId id="327" r:id="rId16"/>
    <p:sldId id="328" r:id="rId17"/>
    <p:sldId id="26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063" autoAdjust="0"/>
  </p:normalViewPr>
  <p:slideViewPr>
    <p:cSldViewPr snapToGrid="0">
      <p:cViewPr varScale="1">
        <p:scale>
          <a:sx n="89" d="100"/>
          <a:sy n="89" d="100"/>
        </p:scale>
        <p:origin x="90" y="51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ce59f6d49a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ce59f6d49a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 myself as a hedge fund manager along the lines of “today I’m going to share with you why I closed my hedge fund after its best year ever to be an accountant”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mkt + avg. size @ 1-half ++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27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28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4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2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1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35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68600365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68600365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 with tie-in to Joe driving to bank w/ bundles of letters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8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52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6860036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68600365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8600365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8600365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68600365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68600365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00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88efc5b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88efc5b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688efc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688efc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8600365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68600365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10.png"/><Relationship Id="rId4" Type="http://schemas.openxmlformats.org/officeDocument/2006/relationships/image" Target="../media/image4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18" Type="http://schemas.openxmlformats.org/officeDocument/2006/relationships/image" Target="../media/image65.jpg"/><Relationship Id="rId26" Type="http://schemas.openxmlformats.org/officeDocument/2006/relationships/image" Target="../media/image73.png"/><Relationship Id="rId3" Type="http://schemas.openxmlformats.org/officeDocument/2006/relationships/image" Target="../media/image10.png"/><Relationship Id="rId21" Type="http://schemas.openxmlformats.org/officeDocument/2006/relationships/image" Target="../media/image68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4.jp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3.jp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24" Type="http://schemas.openxmlformats.org/officeDocument/2006/relationships/image" Target="../media/image71.png"/><Relationship Id="rId5" Type="http://schemas.openxmlformats.org/officeDocument/2006/relationships/image" Target="../media/image52.jpg"/><Relationship Id="rId15" Type="http://schemas.openxmlformats.org/officeDocument/2006/relationships/image" Target="../media/image62.jpg"/><Relationship Id="rId23" Type="http://schemas.openxmlformats.org/officeDocument/2006/relationships/image" Target="../media/image70.png"/><Relationship Id="rId10" Type="http://schemas.openxmlformats.org/officeDocument/2006/relationships/image" Target="../media/image57.jpg"/><Relationship Id="rId19" Type="http://schemas.openxmlformats.org/officeDocument/2006/relationships/image" Target="../media/image66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Relationship Id="rId14" Type="http://schemas.openxmlformats.org/officeDocument/2006/relationships/image" Target="../media/image61.jpg"/><Relationship Id="rId22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0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28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3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1428750" algn="bl" rotWithShape="0">
              <a:srgbClr val="000000">
                <a:alpha val="20000"/>
              </a:srgbClr>
            </a:outerShdw>
          </a:effectLst>
        </p:spPr>
      </p:pic>
      <p:pic>
        <p:nvPicPr>
          <p:cNvPr id="829" name="Google Shape;8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775" y="114450"/>
            <a:ext cx="83970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750" y="183300"/>
            <a:ext cx="1612288" cy="6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150" y="183300"/>
            <a:ext cx="996125" cy="5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3325" y="114450"/>
            <a:ext cx="751150" cy="7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9450" y="128148"/>
            <a:ext cx="678376" cy="6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788" y="1882576"/>
            <a:ext cx="8088428" cy="1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S Bank Logo - Télécharger PNG et vecteur">
            <a:extLst>
              <a:ext uri="{FF2B5EF4-FFF2-40B4-BE49-F238E27FC236}">
                <a16:creationId xmlns:a16="http://schemas.microsoft.com/office/drawing/2014/main" id="{E833C45E-2126-4846-85D1-F1DACBD1D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9"/>
          <a:stretch/>
        </p:blipFill>
        <p:spPr bwMode="auto">
          <a:xfrm>
            <a:off x="5619123" y="274155"/>
            <a:ext cx="1654327" cy="42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page - Structured Finance Association">
            <a:extLst>
              <a:ext uri="{FF2B5EF4-FFF2-40B4-BE49-F238E27FC236}">
                <a16:creationId xmlns:a16="http://schemas.microsoft.com/office/drawing/2014/main" id="{CF97DA9E-A114-42FB-9B21-28277B30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147" y="148630"/>
            <a:ext cx="1347581" cy="6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7;p33">
            <a:extLst>
              <a:ext uri="{FF2B5EF4-FFF2-40B4-BE49-F238E27FC236}">
                <a16:creationId xmlns:a16="http://schemas.microsoft.com/office/drawing/2014/main" id="{48B67CB1-0D36-4706-8A3A-BED34E86F10A}"/>
              </a:ext>
            </a:extLst>
          </p:cNvPr>
          <p:cNvSpPr txBox="1">
            <a:spLocks/>
          </p:cNvSpPr>
          <p:nvPr/>
        </p:nvSpPr>
        <p:spPr>
          <a:xfrm>
            <a:off x="8243467" y="1711842"/>
            <a:ext cx="2257967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>
              <a:spcBef>
                <a:spcPts val="600"/>
              </a:spcBef>
              <a:buFont typeface="Catamaran Thin"/>
              <a:buNone/>
            </a:pPr>
            <a:r>
              <a:rPr lang="en-US" sz="3200" b="1" dirty="0">
                <a:solidFill>
                  <a:schemeClr val="tx1"/>
                </a:solidFill>
                <a:latin typeface="Montserrat" panose="02000505000000020004" pitchFamily="2" charset="0"/>
              </a:rPr>
              <a:t>¾</a:t>
            </a:r>
            <a:endParaRPr lang="en-US" dirty="0"/>
          </a:p>
        </p:txBody>
      </p:sp>
      <p:pic>
        <p:nvPicPr>
          <p:cNvPr id="5" name="Google Shape;900;p33">
            <a:extLst>
              <a:ext uri="{FF2B5EF4-FFF2-40B4-BE49-F238E27FC236}">
                <a16:creationId xmlns:a16="http://schemas.microsoft.com/office/drawing/2014/main" id="{C35D71F4-377B-467A-BAE3-65EF38E80F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0"/>
            <a:ext cx="7645396" cy="51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79FDF62-EDD6-4B9F-90AF-3C1DFDF94C25}"/>
              </a:ext>
            </a:extLst>
          </p:cNvPr>
          <p:cNvSpPr/>
          <p:nvPr/>
        </p:nvSpPr>
        <p:spPr>
          <a:xfrm>
            <a:off x="7321776" y="1371600"/>
            <a:ext cx="715281" cy="2239842"/>
          </a:xfrm>
          <a:prstGeom prst="rightBrace">
            <a:avLst>
              <a:gd name="adj1" fmla="val 8333"/>
              <a:gd name="adj2" fmla="val 35039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7B12525-EBE9-4889-83E1-628EB986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47" y="0"/>
            <a:ext cx="1670453" cy="87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137;p21">
            <a:extLst>
              <a:ext uri="{FF2B5EF4-FFF2-40B4-BE49-F238E27FC236}">
                <a16:creationId xmlns:a16="http://schemas.microsoft.com/office/drawing/2014/main" id="{9DA0B9CA-149D-48EA-B1E5-13C71571CF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0262" y="3096795"/>
            <a:ext cx="5444375" cy="30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BB47F91-8A0F-44D1-B6CA-6D1133789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 r="43894" b="12992"/>
          <a:stretch/>
        </p:blipFill>
        <p:spPr bwMode="auto">
          <a:xfrm>
            <a:off x="137161" y="1"/>
            <a:ext cx="4513039" cy="486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97;p33">
            <a:extLst>
              <a:ext uri="{FF2B5EF4-FFF2-40B4-BE49-F238E27FC236}">
                <a16:creationId xmlns:a16="http://schemas.microsoft.com/office/drawing/2014/main" id="{48B67CB1-0D36-4706-8A3A-BED34E86F10A}"/>
              </a:ext>
            </a:extLst>
          </p:cNvPr>
          <p:cNvSpPr txBox="1">
            <a:spLocks/>
          </p:cNvSpPr>
          <p:nvPr/>
        </p:nvSpPr>
        <p:spPr>
          <a:xfrm>
            <a:off x="8401246" y="1612392"/>
            <a:ext cx="2257967" cy="3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>
              <a:spcBef>
                <a:spcPts val="600"/>
              </a:spcBef>
              <a:buFont typeface="Catamaran Thin"/>
              <a:buNone/>
            </a:pPr>
            <a:r>
              <a:rPr lang="en-US" sz="3200" b="1" dirty="0">
                <a:solidFill>
                  <a:schemeClr val="tx1"/>
                </a:solidFill>
                <a:latin typeface="Montserrat" panose="02000505000000020004" pitchFamily="2" charset="0"/>
              </a:rPr>
              <a:t>⅔</a:t>
            </a:r>
            <a:endParaRPr 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779835C-B70C-4E4C-8977-921EC73A4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" b="91136"/>
          <a:stretch/>
        </p:blipFill>
        <p:spPr bwMode="auto">
          <a:xfrm>
            <a:off x="30481" y="0"/>
            <a:ext cx="8793479" cy="49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900;p33">
            <a:extLst>
              <a:ext uri="{FF2B5EF4-FFF2-40B4-BE49-F238E27FC236}">
                <a16:creationId xmlns:a16="http://schemas.microsoft.com/office/drawing/2014/main" id="{F05F5383-1970-42FB-B9E6-0C228921B0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1229" b="90576"/>
          <a:stretch/>
        </p:blipFill>
        <p:spPr>
          <a:xfrm>
            <a:off x="0" y="8400"/>
            <a:ext cx="7551420" cy="48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7B12525-EBE9-4889-83E1-628EB9868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47" y="0"/>
            <a:ext cx="1670453" cy="87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4358923-F9F6-40FA-9800-2CF136F4C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3"/>
          <a:stretch/>
        </p:blipFill>
        <p:spPr bwMode="auto">
          <a:xfrm>
            <a:off x="0" y="4736923"/>
            <a:ext cx="7645082" cy="39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7B465B0-FB63-4413-BDAD-0B5CB7FDF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8" t="19303" b="21491"/>
          <a:stretch/>
        </p:blipFill>
        <p:spPr bwMode="auto">
          <a:xfrm>
            <a:off x="4708059" y="1253489"/>
            <a:ext cx="3162018" cy="28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E17BE448-D618-4886-BC6D-4EC111EDA485}"/>
              </a:ext>
            </a:extLst>
          </p:cNvPr>
          <p:cNvSpPr/>
          <p:nvPr/>
        </p:nvSpPr>
        <p:spPr>
          <a:xfrm>
            <a:off x="7512436" y="1303239"/>
            <a:ext cx="715281" cy="2239842"/>
          </a:xfrm>
          <a:prstGeom prst="rightBrace">
            <a:avLst>
              <a:gd name="adj1" fmla="val 8333"/>
              <a:gd name="adj2" fmla="val 35039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137;p21">
            <a:extLst>
              <a:ext uri="{FF2B5EF4-FFF2-40B4-BE49-F238E27FC236}">
                <a16:creationId xmlns:a16="http://schemas.microsoft.com/office/drawing/2014/main" id="{A114AD02-9761-424D-A433-A2FE047518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0262" y="3096795"/>
            <a:ext cx="5444375" cy="3062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01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&amp;amp;A with Jerry Perullo, CISO at ICE - Tessian">
            <a:extLst>
              <a:ext uri="{FF2B5EF4-FFF2-40B4-BE49-F238E27FC236}">
                <a16:creationId xmlns:a16="http://schemas.microsoft.com/office/drawing/2014/main" id="{BB1C746F-27E6-4236-8FE8-47EAE78BA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7" t="8329"/>
          <a:stretch/>
        </p:blipFill>
        <p:spPr bwMode="auto">
          <a:xfrm>
            <a:off x="6303164" y="1143000"/>
            <a:ext cx="253711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610E6C-8FC6-47E9-A62B-076EBCA25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6874" r="47788" b="53231"/>
          <a:stretch/>
        </p:blipFill>
        <p:spPr bwMode="auto">
          <a:xfrm>
            <a:off x="3303445" y="1143000"/>
            <a:ext cx="253711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32614" y="-96923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287" y="390951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Vladimir Kolesnikov | Research">
            <a:extLst>
              <a:ext uri="{FF2B5EF4-FFF2-40B4-BE49-F238E27FC236}">
                <a16:creationId xmlns:a16="http://schemas.microsoft.com/office/drawing/2014/main" id="{A37B1CFE-81E0-4783-807B-D8023E558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2"/>
          <a:stretch/>
        </p:blipFill>
        <p:spPr bwMode="auto">
          <a:xfrm>
            <a:off x="303726" y="1143000"/>
            <a:ext cx="2537110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8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-VID_USEme">
            <a:hlinkClick r:id="" action="ppaction://media"/>
            <a:extLst>
              <a:ext uri="{FF2B5EF4-FFF2-40B4-BE49-F238E27FC236}">
                <a16:creationId xmlns:a16="http://schemas.microsoft.com/office/drawing/2014/main" id="{6554612C-2D91-4E8D-B34D-C4ACA7E5D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38" y="0"/>
            <a:ext cx="9077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2614" y="-96923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94B65F27-98C8-49F1-ADE0-2C5EBFC50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2" r="6458"/>
          <a:stretch/>
        </p:blipFill>
        <p:spPr>
          <a:xfrm>
            <a:off x="362574" y="-4643"/>
            <a:ext cx="2365071" cy="3478473"/>
          </a:xfrm>
          <a:prstGeom prst="rect">
            <a:avLst/>
          </a:prstGeom>
        </p:spPr>
      </p:pic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87" y="390951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3C9FCB5-D074-4208-943E-D9CBBDE57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9"/>
          <a:stretch/>
        </p:blipFill>
        <p:spPr>
          <a:xfrm>
            <a:off x="1497769" y="9275"/>
            <a:ext cx="2400873" cy="347847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11FA971-F14C-4FC1-A715-CD17E15A9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861" y="-44070"/>
            <a:ext cx="2687911" cy="347847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106E71BC-50C4-4C4E-9699-B311385BA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519" y="0"/>
            <a:ext cx="2687911" cy="347847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0DC687C-3474-44FB-9D9D-83F62BAA41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148"/>
          <a:stretch/>
        </p:blipFill>
        <p:spPr>
          <a:xfrm>
            <a:off x="211062" y="1660019"/>
            <a:ext cx="2146360" cy="3478473"/>
          </a:xfrm>
          <a:prstGeom prst="rect">
            <a:avLst/>
          </a:prstGeom>
        </p:spPr>
      </p:pic>
      <p:pic>
        <p:nvPicPr>
          <p:cNvPr id="12" name="Picture 11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264CF9D5-EC2C-4F79-B126-2ED8B1283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1350" y="0"/>
            <a:ext cx="2687911" cy="3478473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1AD4770F-AC55-4D5A-9027-8EA2F9FD57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0306" y="-44069"/>
            <a:ext cx="2687911" cy="3478473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4019F09-C849-488B-B498-AE94F47D72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5284" y="-44069"/>
            <a:ext cx="2687911" cy="3478473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50B5DDD2-F874-4C29-A20D-48610B8CC7B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220"/>
          <a:stretch/>
        </p:blipFill>
        <p:spPr>
          <a:xfrm>
            <a:off x="7282517" y="-44063"/>
            <a:ext cx="2332561" cy="3478473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4EBD9D86-ABB4-4E98-9499-5C38BFD3B4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967"/>
          <a:stretch/>
        </p:blipFill>
        <p:spPr>
          <a:xfrm>
            <a:off x="1054722" y="1665027"/>
            <a:ext cx="2178089" cy="3478473"/>
          </a:xfrm>
          <a:prstGeom prst="rect">
            <a:avLst/>
          </a:prstGeom>
        </p:spPr>
      </p:pic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5DF1E84F-6A7F-4341-ABAA-BE9D87E55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1483" y="1725321"/>
            <a:ext cx="2687911" cy="3478473"/>
          </a:xfrm>
          <a:prstGeom prst="rect">
            <a:avLst/>
          </a:prstGeom>
        </p:spPr>
      </p:pic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8968B4FC-A288-407D-BF1B-CD7AC7FA5E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27645" y="1646467"/>
            <a:ext cx="2687911" cy="3478473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6EC4D9A3-1EBA-4963-9186-ADE6EF09B42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967"/>
          <a:stretch/>
        </p:blipFill>
        <p:spPr>
          <a:xfrm>
            <a:off x="3844020" y="1627916"/>
            <a:ext cx="2178089" cy="3478473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61BE11FE-737A-4FEE-B93E-6DB3EFAC55F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0512"/>
          <a:stretch/>
        </p:blipFill>
        <p:spPr>
          <a:xfrm>
            <a:off x="4870899" y="1646466"/>
            <a:ext cx="2136563" cy="3478473"/>
          </a:xfrm>
          <a:prstGeom prst="rect">
            <a:avLst/>
          </a:prstGeom>
        </p:spPr>
      </p:pic>
      <p:pic>
        <p:nvPicPr>
          <p:cNvPr id="128" name="Picture 127" descr="Text&#10;&#10;Description automatically generated with medium confidence">
            <a:extLst>
              <a:ext uri="{FF2B5EF4-FFF2-40B4-BE49-F238E27FC236}">
                <a16:creationId xmlns:a16="http://schemas.microsoft.com/office/drawing/2014/main" id="{FD0E9BB5-63CC-4450-A506-87C064AD70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75281" y="1695166"/>
            <a:ext cx="2687911" cy="3478473"/>
          </a:xfrm>
          <a:prstGeom prst="rect">
            <a:avLst/>
          </a:prstGeom>
        </p:spPr>
      </p:pic>
      <p:pic>
        <p:nvPicPr>
          <p:cNvPr id="130" name="Picture 129" descr="Text&#10;&#10;Description automatically generated">
            <a:extLst>
              <a:ext uri="{FF2B5EF4-FFF2-40B4-BE49-F238E27FC236}">
                <a16:creationId xmlns:a16="http://schemas.microsoft.com/office/drawing/2014/main" id="{5048D8F1-AF7D-4B88-99A0-D51D5189C4E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381"/>
          <a:stretch/>
        </p:blipFill>
        <p:spPr>
          <a:xfrm>
            <a:off x="7059074" y="1665027"/>
            <a:ext cx="2570150" cy="3478473"/>
          </a:xfrm>
          <a:prstGeom prst="rect">
            <a:avLst/>
          </a:prstGeom>
        </p:spPr>
      </p:pic>
      <p:pic>
        <p:nvPicPr>
          <p:cNvPr id="132" name="Picture 131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B966A982-5291-489B-BE52-D6ABE650AA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4294" y="1695166"/>
            <a:ext cx="2987046" cy="1505715"/>
          </a:xfrm>
          <a:prstGeom prst="rect">
            <a:avLst/>
          </a:prstGeom>
        </p:spPr>
      </p:pic>
      <p:pic>
        <p:nvPicPr>
          <p:cNvPr id="136" name="Picture 135" descr="A picture containing stack, stacked&#10;&#10;Description automatically generated">
            <a:extLst>
              <a:ext uri="{FF2B5EF4-FFF2-40B4-BE49-F238E27FC236}">
                <a16:creationId xmlns:a16="http://schemas.microsoft.com/office/drawing/2014/main" id="{ED80446B-A3C2-43F2-BB65-96110F7210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21792" y="400808"/>
            <a:ext cx="2311520" cy="3190856"/>
          </a:xfrm>
          <a:prstGeom prst="rect">
            <a:avLst/>
          </a:prstGeom>
        </p:spPr>
      </p:pic>
      <p:pic>
        <p:nvPicPr>
          <p:cNvPr id="140" name="Picture 13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672191B-975C-41B3-A8E0-C5414104F4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9745" y="2547995"/>
            <a:ext cx="2832769" cy="2753578"/>
          </a:xfrm>
          <a:prstGeom prst="rect">
            <a:avLst/>
          </a:prstGeom>
        </p:spPr>
      </p:pic>
      <p:pic>
        <p:nvPicPr>
          <p:cNvPr id="142" name="Picture 141" descr="A stack of files&#10;&#10;Description automatically generated with low confidence">
            <a:extLst>
              <a:ext uri="{FF2B5EF4-FFF2-40B4-BE49-F238E27FC236}">
                <a16:creationId xmlns:a16="http://schemas.microsoft.com/office/drawing/2014/main" id="{539B040C-E4B4-4A15-BEEB-088DDCE01AA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12780" y="746830"/>
            <a:ext cx="4324685" cy="3756939"/>
          </a:xfrm>
          <a:prstGeom prst="rect">
            <a:avLst/>
          </a:prstGeom>
        </p:spPr>
      </p:pic>
      <p:pic>
        <p:nvPicPr>
          <p:cNvPr id="144" name="Picture 14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DF5F64D-96D0-4633-9639-B55BEFC4F7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10233" y="1510935"/>
            <a:ext cx="2901521" cy="4023213"/>
          </a:xfrm>
          <a:prstGeom prst="rect">
            <a:avLst/>
          </a:prstGeom>
        </p:spPr>
      </p:pic>
      <p:pic>
        <p:nvPicPr>
          <p:cNvPr id="146" name="Picture 145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3945C38A-691F-48C0-93CA-F4EE8BE22A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02500" y="2867492"/>
            <a:ext cx="2880392" cy="3784977"/>
          </a:xfrm>
          <a:prstGeom prst="rect">
            <a:avLst/>
          </a:prstGeom>
        </p:spPr>
      </p:pic>
      <p:pic>
        <p:nvPicPr>
          <p:cNvPr id="134" name="Picture 133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C8C66366-E0B6-49AC-907E-EBF1983E760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48435" y="3211246"/>
            <a:ext cx="4363166" cy="27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2614" y="-96923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87" y="390951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8F1C25-2C70-4147-A778-163426D29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2452"/>
          <a:stretch/>
        </p:blipFill>
        <p:spPr>
          <a:xfrm>
            <a:off x="358140" y="914287"/>
            <a:ext cx="4899660" cy="2879146"/>
          </a:xfrm>
          <a:prstGeom prst="rect">
            <a:avLst/>
          </a:prstGeom>
        </p:spPr>
      </p:pic>
      <p:pic>
        <p:nvPicPr>
          <p:cNvPr id="3" name="Picture 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DD277142-85A1-4992-907D-3750D5EB4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258" r="-1"/>
          <a:stretch/>
        </p:blipFill>
        <p:spPr>
          <a:xfrm>
            <a:off x="175260" y="798202"/>
            <a:ext cx="5183186" cy="4078233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C41EFAF-E95D-4769-852C-16BF4319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13" y="1655514"/>
            <a:ext cx="2539682" cy="2539682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A1FE0AC-0D40-452D-9F5C-15697FD36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680" y="68580"/>
            <a:ext cx="2149566" cy="21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2614" y="-96923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287" y="3909517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F1C25-2C70-4147-A778-163426D29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30" r="3298" b="1745"/>
          <a:stretch/>
        </p:blipFill>
        <p:spPr>
          <a:xfrm>
            <a:off x="304800" y="914287"/>
            <a:ext cx="5053645" cy="2828918"/>
          </a:xfrm>
          <a:prstGeom prst="rect">
            <a:avLst/>
          </a:prstGeom>
        </p:spPr>
      </p:pic>
      <p:pic>
        <p:nvPicPr>
          <p:cNvPr id="3" name="Picture 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DD277142-85A1-4992-907D-3750D5EB4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413" r="1" b="-8978"/>
          <a:stretch/>
        </p:blipFill>
        <p:spPr>
          <a:xfrm>
            <a:off x="-85930" y="798202"/>
            <a:ext cx="5444375" cy="4444357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C41EFAF-E95D-4769-852C-16BF4319F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213" y="1655514"/>
            <a:ext cx="2539682" cy="2539682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A1FE0AC-0D40-452D-9F5C-15697FD36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680" y="68580"/>
            <a:ext cx="2149566" cy="214956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E2FBB0-15E0-4A99-86A8-0FDBFF9B4631}"/>
              </a:ext>
            </a:extLst>
          </p:cNvPr>
          <p:cNvSpPr/>
          <p:nvPr/>
        </p:nvSpPr>
        <p:spPr>
          <a:xfrm>
            <a:off x="399826" y="3057909"/>
            <a:ext cx="943087" cy="479684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AACD-3E15-42A7-992C-725F76EBE34B}"/>
              </a:ext>
            </a:extLst>
          </p:cNvPr>
          <p:cNvSpPr/>
          <p:nvPr/>
        </p:nvSpPr>
        <p:spPr>
          <a:xfrm>
            <a:off x="-264161" y="-155787"/>
            <a:ext cx="9604587" cy="5567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l="16874"/>
          <a:stretch/>
        </p:blipFill>
        <p:spPr>
          <a:xfrm>
            <a:off x="2571750" y="-1171786"/>
            <a:ext cx="76009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7;p21">
            <a:extLst>
              <a:ext uri="{FF2B5EF4-FFF2-40B4-BE49-F238E27FC236}">
                <a16:creationId xmlns:a16="http://schemas.microsoft.com/office/drawing/2014/main" id="{31EC141D-7502-4B9A-ADAD-D28DB35CE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F69C0B5-20C5-4FFB-8FE3-E61B34E0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392" y="3349423"/>
            <a:ext cx="1911339" cy="1638290"/>
          </a:xfrm>
          <a:prstGeom prst="rect">
            <a:avLst/>
          </a:prstGeom>
        </p:spPr>
      </p:pic>
      <p:pic>
        <p:nvPicPr>
          <p:cNvPr id="5" name="Picture 4" descr="A person wearing a baseball hat&#10;&#10;Description automatically generated with medium confidence">
            <a:extLst>
              <a:ext uri="{FF2B5EF4-FFF2-40B4-BE49-F238E27FC236}">
                <a16:creationId xmlns:a16="http://schemas.microsoft.com/office/drawing/2014/main" id="{1BBC99E7-A712-47A8-9961-8B7F95E71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62" y="2255681"/>
            <a:ext cx="2003421" cy="2003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Joe Crapster is a member of the Executive Advisory Council">
            <a:extLst>
              <a:ext uri="{FF2B5EF4-FFF2-40B4-BE49-F238E27FC236}">
                <a16:creationId xmlns:a16="http://schemas.microsoft.com/office/drawing/2014/main" id="{638739E7-5F20-443A-AEAE-7B88A8F9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08" y="2836924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BC83DA-B7AC-4483-B5CE-E8A3FCB01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2"/>
          <a:stretch/>
        </p:blipFill>
        <p:spPr bwMode="auto">
          <a:xfrm>
            <a:off x="3200498" y="621585"/>
            <a:ext cx="4760878" cy="16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B5B9412-AA23-4C92-A9B6-782AE61BB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" b="20316"/>
          <a:stretch/>
        </p:blipFill>
        <p:spPr bwMode="auto">
          <a:xfrm>
            <a:off x="3200498" y="621585"/>
            <a:ext cx="5041294" cy="135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45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r="8012" b="59842"/>
          <a:stretch/>
        </p:blipFill>
        <p:spPr>
          <a:xfrm>
            <a:off x="2942675" y="904148"/>
            <a:ext cx="7762499" cy="42393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BB9A9-67FB-4094-BE57-F3F8BB6EF1F0}"/>
              </a:ext>
            </a:extLst>
          </p:cNvPr>
          <p:cNvSpPr txBox="1"/>
          <p:nvPr/>
        </p:nvSpPr>
        <p:spPr>
          <a:xfrm>
            <a:off x="2722575" y="169333"/>
            <a:ext cx="657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onserratt"/>
              </a:rPr>
              <a:t>Corporate Class A Registrar</a:t>
            </a:r>
          </a:p>
        </p:txBody>
      </p:sp>
    </p:spTree>
    <p:extLst>
      <p:ext uri="{BB962C8B-B14F-4D97-AF65-F5344CB8AC3E}">
        <p14:creationId xmlns:p14="http://schemas.microsoft.com/office/powerpoint/2010/main" val="367864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15081"/>
          <a:stretch/>
        </p:blipFill>
        <p:spPr>
          <a:xfrm>
            <a:off x="5592288" y="1347625"/>
            <a:ext cx="2376225" cy="2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900" y="-705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descr="Voting Icons - Download Free Vector Icons |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13" y="3393725"/>
            <a:ext cx="1749775" cy="1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728" y="162275"/>
            <a:ext cx="5157696" cy="491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79946">
            <a:off x="2129534" y="23558"/>
            <a:ext cx="1934934" cy="193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D168102-A613-4082-9426-1CB3A524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82" y="0"/>
            <a:ext cx="2667346" cy="3451860"/>
          </a:xfrm>
          <a:prstGeom prst="rect">
            <a:avLst/>
          </a:prstGeom>
        </p:spPr>
      </p:pic>
      <p:pic>
        <p:nvPicPr>
          <p:cNvPr id="5" name="Picture 4" descr="Graphical user interface, application, Word&#10;&#10;Description automatically generated with medium confidence">
            <a:extLst>
              <a:ext uri="{FF2B5EF4-FFF2-40B4-BE49-F238E27FC236}">
                <a16:creationId xmlns:a16="http://schemas.microsoft.com/office/drawing/2014/main" id="{599A02C4-2F1F-4162-A121-481BC5083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955" y="0"/>
            <a:ext cx="2667346" cy="3451860"/>
          </a:xfrm>
          <a:prstGeom prst="rect">
            <a:avLst/>
          </a:prstGeom>
        </p:spPr>
      </p:pic>
      <p:pic>
        <p:nvPicPr>
          <p:cNvPr id="7" name="Picture 6" descr="A black and white photo of a document&#10;&#10;Description automatically generated with low confidence">
            <a:extLst>
              <a:ext uri="{FF2B5EF4-FFF2-40B4-BE49-F238E27FC236}">
                <a16:creationId xmlns:a16="http://schemas.microsoft.com/office/drawing/2014/main" id="{30896670-D63F-45A6-85E4-3A79DFDDC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444" y="0"/>
            <a:ext cx="2667346" cy="3451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12139-441F-4FCF-B1FD-B81400116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909" y="0"/>
            <a:ext cx="2667346" cy="345186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0E68CDE-68C5-4EFC-9571-E7B4DCA75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90" y="0"/>
            <a:ext cx="2667346" cy="345186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B33DE5F-2D1B-4688-892B-4D20B88C4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15" y="1592581"/>
            <a:ext cx="2667346" cy="345186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C63657A-152D-40A4-B83F-48DB9875A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1484" y="1592581"/>
            <a:ext cx="2667346" cy="345186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1ECC247-C2B4-49E3-8860-D40DAE6BC6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5761" y="1592581"/>
            <a:ext cx="2667346" cy="3451860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A37D3017-EF16-448B-871D-6891BF2FD2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9434" y="1592581"/>
            <a:ext cx="2667346" cy="3451860"/>
          </a:xfrm>
          <a:prstGeom prst="rect">
            <a:avLst/>
          </a:prstGeom>
        </p:spPr>
      </p:pic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308411C3-D3A7-4E7B-95A1-77D2B023D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3107" y="1592581"/>
            <a:ext cx="2667346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9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 descr="Transparent Representative Clipart - Phone Rep Icon, HD Png Download -  kind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300" y="8533"/>
            <a:ext cx="1932749" cy="165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1597" y="2774486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550" y="2057600"/>
            <a:ext cx="1989202" cy="19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563" y="3147225"/>
            <a:ext cx="1898276" cy="18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89831">
            <a:off x="3779913" y="968462"/>
            <a:ext cx="1130548" cy="113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56747">
            <a:off x="3549833" y="-29092"/>
            <a:ext cx="1129809" cy="112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0726">
            <a:off x="5398042" y="71470"/>
            <a:ext cx="1020909" cy="102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96791">
            <a:off x="4478848" y="81998"/>
            <a:ext cx="1227629" cy="122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8150" y="1876500"/>
            <a:ext cx="1169172" cy="116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1276" y="4305711"/>
            <a:ext cx="837775" cy="83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0550" y="4185975"/>
            <a:ext cx="657398" cy="6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13875" y="1391625"/>
            <a:ext cx="1898276" cy="18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18528" y="308022"/>
            <a:ext cx="1052401" cy="10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descr="Rep Icon #58051 - Free Icons Library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19188" y="55725"/>
            <a:ext cx="1052401" cy="10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descr="Rep Icon #58051 - Free Icons Library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6643" y="1814115"/>
            <a:ext cx="1052401" cy="10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descr="Rep Icon #58051 - Free Icons Library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474" y="2019587"/>
            <a:ext cx="1052401" cy="10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619601">
            <a:off x="7045186" y="1774034"/>
            <a:ext cx="737580" cy="73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700025">
            <a:off x="8373001" y="3349688"/>
            <a:ext cx="977548" cy="9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239098" y="3713214"/>
            <a:ext cx="622177" cy="62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42988">
            <a:off x="8008362" y="1388959"/>
            <a:ext cx="721305" cy="7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328907">
            <a:off x="8651128" y="1723789"/>
            <a:ext cx="421298" cy="42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725" y="71638"/>
            <a:ext cx="2468127" cy="246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525" y="941888"/>
            <a:ext cx="2468127" cy="246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475" y="2675375"/>
            <a:ext cx="2468127" cy="246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 descr="Losing Money Icons - Download Free Vector Icons |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3891">
            <a:off x="6912475" y="29569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descr="Losing Money Icons - Download Free Vector Icons | Noun Projec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5466">
            <a:off x="5983817" y="-51856"/>
            <a:ext cx="1510564" cy="151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85" y="0"/>
            <a:ext cx="47301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1800" y="-225525"/>
            <a:ext cx="5444375" cy="30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1125" y="2746350"/>
            <a:ext cx="5444375" cy="30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63</Words>
  <Application>Microsoft Office PowerPoint</Application>
  <PresentationFormat>On-screen Show (16:9)</PresentationFormat>
  <Paragraphs>6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Catamaran Thin</vt:lpstr>
      <vt:lpstr>Monserratt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 Wooten</cp:lastModifiedBy>
  <cp:revision>59</cp:revision>
  <dcterms:modified xsi:type="dcterms:W3CDTF">2022-03-18T13:25:22Z</dcterms:modified>
</cp:coreProperties>
</file>